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9" r:id="rId1"/>
  </p:sldMasterIdLst>
  <p:notesMasterIdLst>
    <p:notesMasterId r:id="rId28"/>
  </p:notesMasterIdLst>
  <p:sldIdLst>
    <p:sldId id="256" r:id="rId2"/>
    <p:sldId id="297" r:id="rId3"/>
    <p:sldId id="298" r:id="rId4"/>
    <p:sldId id="257" r:id="rId5"/>
    <p:sldId id="258" r:id="rId6"/>
    <p:sldId id="259" r:id="rId7"/>
    <p:sldId id="260" r:id="rId8"/>
    <p:sldId id="261" r:id="rId9"/>
    <p:sldId id="262" r:id="rId10"/>
    <p:sldId id="318" r:id="rId11"/>
    <p:sldId id="317" r:id="rId12"/>
    <p:sldId id="315" r:id="rId13"/>
    <p:sldId id="316" r:id="rId14"/>
    <p:sldId id="300" r:id="rId15"/>
    <p:sldId id="265" r:id="rId16"/>
    <p:sldId id="303" r:id="rId17"/>
    <p:sldId id="304" r:id="rId18"/>
    <p:sldId id="311" r:id="rId19"/>
    <p:sldId id="312" r:id="rId20"/>
    <p:sldId id="310" r:id="rId21"/>
    <p:sldId id="306" r:id="rId22"/>
    <p:sldId id="314" r:id="rId23"/>
    <p:sldId id="308" r:id="rId24"/>
    <p:sldId id="307" r:id="rId25"/>
    <p:sldId id="288" r:id="rId26"/>
    <p:sldId id="30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4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DB8B9-F761-C540-90B3-7216A8D250CD}" type="datetimeFigureOut">
              <a:rPr lang="en-US" smtClean="0"/>
              <a:t>6/9/16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69583-64BE-CB45-AA01-BF7CBA3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24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Answer E is correct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34035" indent="-282321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29284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0998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32711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BD8F726-4E3F-F847-A6AE-6F1AF14C228C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Answer C is correct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34035" indent="-282321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29284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0998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32711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ED07D52-C7D5-9D41-B753-49AEB15CCCEC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34035" indent="-282321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29284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0998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32711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9FDC513-7543-BB49-9065-4C929B81A9B6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34035" indent="-282321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29284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0998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32711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8894CE8-3F02-6E44-BC45-FF98C31B2965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6/9/16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7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6/9/16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3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6/9/16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6/9/16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0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6/9/16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7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6/9/16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6/9/16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6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6/9/16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6/9/16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3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6/9/16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1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6/9/16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9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49C5-20C7-974B-B53B-987C8941CB0F}" type="datetimeFigureOut">
              <a:rPr lang="en-US" smtClean="0"/>
              <a:pPr/>
              <a:t>6/9/16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4284B-17E1-F743-8832-1BCFB6CE0F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0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ccc.org/sites/default/files/Senate%20Constitutions-Bylaws%20CODEX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ertsrules.com/default.html" TargetMode="External"/><Relationship Id="rId4" Type="http://schemas.openxmlformats.org/officeDocument/2006/relationships/hyperlink" Target="http://www.rulesonline.com/index.html" TargetMode="External"/><Relationship Id="rId5" Type="http://schemas.openxmlformats.org/officeDocument/2006/relationships/hyperlink" Target="http://pzen.northwest.net/index.php?main_page=index" TargetMode="External"/><Relationship Id="rId6" Type="http://schemas.openxmlformats.org/officeDocument/2006/relationships/hyperlink" Target="http://www.asccc.org/sites/default/files/Participating%20Effectively%20in%20Distric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ccc.org/communities/local-senates/leadership-resources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beach@southwestern.edu" TargetMode="External"/><Relationship Id="rId3" Type="http://schemas.openxmlformats.org/officeDocument/2006/relationships/hyperlink" Target="mailto:freitaje@lacitycollege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247" y="226868"/>
            <a:ext cx="8502686" cy="129145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Operating Your Senate:  </a:t>
            </a:r>
            <a:r>
              <a:rPr lang="en-US" sz="3200" b="1" dirty="0"/>
              <a:t>Governing </a:t>
            </a:r>
            <a:r>
              <a:rPr lang="en-US" sz="3200" b="1" dirty="0" smtClean="0"/>
              <a:t>Documents</a:t>
            </a:r>
            <a:r>
              <a:rPr lang="en-US" sz="3200" b="1" dirty="0"/>
              <a:t> </a:t>
            </a:r>
            <a:r>
              <a:rPr lang="en-US" sz="3200" b="1" dirty="0" smtClean="0"/>
              <a:t>and Robert’s </a:t>
            </a:r>
            <a:r>
              <a:rPr lang="en-US" sz="3200" b="1" dirty="0"/>
              <a:t>Rules of </a:t>
            </a:r>
            <a:r>
              <a:rPr lang="en-US" sz="3200" b="1" dirty="0" smtClean="0"/>
              <a:t>Order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247" y="2234561"/>
            <a:ext cx="8169970" cy="13208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Randy Beach, South Representative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John Freitas, Treasurer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4902" y="4362417"/>
            <a:ext cx="6850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all" dirty="0" smtClean="0">
                <a:latin typeface="Arial"/>
              </a:rPr>
              <a:t>Faculty Leadership Institute</a:t>
            </a:r>
            <a:endParaRPr lang="en-US" sz="1600" b="1" cap="all" dirty="0">
              <a:latin typeface="Arial"/>
            </a:endParaRPr>
          </a:p>
          <a:p>
            <a:pPr algn="ctr"/>
            <a:r>
              <a:rPr lang="en-US" sz="1600" b="1" cap="all" dirty="0" smtClean="0">
                <a:latin typeface="Arial"/>
              </a:rPr>
              <a:t>June 9-11, 2016</a:t>
            </a:r>
          </a:p>
          <a:p>
            <a:pPr algn="ctr"/>
            <a:r>
              <a:rPr lang="en-US" sz="1600" b="1" cap="all" dirty="0" smtClean="0">
                <a:latin typeface="Arial"/>
              </a:rPr>
              <a:t>riverside</a:t>
            </a:r>
            <a:endParaRPr lang="en-US" sz="1600" b="1" cap="all" dirty="0">
              <a:latin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7521" y="5430413"/>
            <a:ext cx="5784321" cy="953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409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Keep Governing Documents Current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Review constitution and bylaws on a regular basis, e.g. </a:t>
            </a:r>
            <a:r>
              <a:rPr lang="en-US" smtClean="0"/>
              <a:t>every 2 </a:t>
            </a:r>
            <a:r>
              <a:rPr lang="en-US" dirty="0" smtClean="0"/>
              <a:t>years, 6 years, or whatever is reasonable for </a:t>
            </a:r>
            <a:r>
              <a:rPr lang="en-US" smtClean="0"/>
              <a:t>your senate.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Questions to ask during a review include:</a:t>
            </a:r>
          </a:p>
          <a:p>
            <a:pPr lvl="1"/>
            <a:r>
              <a:rPr lang="en-US" dirty="0" smtClean="0"/>
              <a:t>Is there anything irrelevant or out of date?</a:t>
            </a:r>
          </a:p>
          <a:p>
            <a:pPr lvl="1"/>
            <a:r>
              <a:rPr lang="en-US" dirty="0" smtClean="0"/>
              <a:t>Do constitution and bylaws reflect actual practice, and if not, what should be changed?</a:t>
            </a:r>
          </a:p>
          <a:p>
            <a:pPr lvl="1"/>
            <a:r>
              <a:rPr lang="en-US" dirty="0" smtClean="0"/>
              <a:t>Do they reflect the operational needs of the senate?</a:t>
            </a:r>
          </a:p>
          <a:p>
            <a:pPr lvl="1"/>
            <a:r>
              <a:rPr lang="en-US" dirty="0" smtClean="0"/>
              <a:t>Are they unnecessarily restrictive?</a:t>
            </a:r>
          </a:p>
          <a:p>
            <a:pPr lvl="1"/>
            <a:r>
              <a:rPr lang="en-US" dirty="0" smtClean="0"/>
              <a:t>Do they promote effective and collegial governance?</a:t>
            </a:r>
          </a:p>
          <a:p>
            <a:pPr lvl="1"/>
            <a:r>
              <a:rPr lang="en-US" dirty="0" smtClean="0"/>
              <a:t>Other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33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Constitutions, Bylaws Compiled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ASCCC has compiled a “codex” of senate constitutions, bylaws, and rules of order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Available at </a:t>
            </a:r>
            <a:r>
              <a:rPr lang="en-US" dirty="0">
                <a:hlinkClick r:id="rId2"/>
              </a:rPr>
              <a:t>http://www.asccc.org/sites/default/files/Senate%20Constitutions-Bylaws%</a:t>
            </a:r>
            <a:r>
              <a:rPr lang="en-US" dirty="0" smtClean="0">
                <a:hlinkClick r:id="rId2"/>
              </a:rPr>
              <a:t>20CODEX.pdf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Does not reflect an endorsement by the ASCCC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946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Brown Act?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Senates are required to adhere to the Ralph M. Brown Act for public meetings.</a:t>
            </a:r>
          </a:p>
          <a:p>
            <a:endParaRPr lang="en-US" dirty="0" smtClean="0"/>
          </a:p>
          <a:p>
            <a:r>
              <a:rPr lang="en-US" dirty="0"/>
              <a:t>“All meetings of a legislative body of </a:t>
            </a:r>
            <a:r>
              <a:rPr lang="en-US" dirty="0" smtClean="0"/>
              <a:t>a local </a:t>
            </a:r>
            <a:r>
              <a:rPr lang="en-US" dirty="0"/>
              <a:t>agency shall be open and public, and </a:t>
            </a:r>
            <a:r>
              <a:rPr lang="en-US" dirty="0" smtClean="0"/>
              <a:t>all persons </a:t>
            </a:r>
            <a:r>
              <a:rPr lang="en-US" dirty="0"/>
              <a:t>shall be permitted to attend </a:t>
            </a:r>
            <a:r>
              <a:rPr lang="en-US" dirty="0" smtClean="0"/>
              <a:t>any meeting </a:t>
            </a:r>
            <a:r>
              <a:rPr lang="en-US" dirty="0"/>
              <a:t>of the legislative body of a </a:t>
            </a:r>
            <a:r>
              <a:rPr lang="en-US" dirty="0" smtClean="0"/>
              <a:t>local agency</a:t>
            </a:r>
            <a:r>
              <a:rPr lang="en-US" dirty="0"/>
              <a:t>...” Section 54953(a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Brown Act doesn’t require parliamentary procedure, but it helps to use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16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6600"/>
                </a:solidFill>
              </a:rPr>
              <a:t>Collegial Consultation Agreement - </a:t>
            </a:r>
            <a:br>
              <a:rPr lang="en-US" sz="3200" dirty="0" smtClean="0">
                <a:solidFill>
                  <a:srgbClr val="FF6600"/>
                </a:solidFill>
              </a:rPr>
            </a:br>
            <a:r>
              <a:rPr lang="en-US" sz="3200" dirty="0" smtClean="0">
                <a:solidFill>
                  <a:srgbClr val="FF6600"/>
                </a:solidFill>
              </a:rPr>
              <a:t>When is it “rely primarily” or “mutually agree?”</a:t>
            </a:r>
            <a:endParaRPr lang="en-US" sz="32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Should have a board policy on collegial consultation with your senate.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Delineates which of the 10+1 are “rely primarily” and which are “mutually agree.”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Absent such a delineation, the board or its designee can determine whether to rely primarily or mutually agree on an issue-by-issue basis.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93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FF6600"/>
                </a:solidFill>
                <a:latin typeface="Arial" charset="0"/>
              </a:rPr>
              <a:t>Here</a:t>
            </a:r>
            <a:r>
              <a:rPr lang="ja-JP" altLang="en-US" b="1" dirty="0">
                <a:solidFill>
                  <a:srgbClr val="FF6600"/>
                </a:solidFill>
                <a:latin typeface="Arial" charset="0"/>
              </a:rPr>
              <a:t>’</a:t>
            </a:r>
            <a:r>
              <a:rPr lang="en-US" altLang="ja-JP" b="1" dirty="0">
                <a:solidFill>
                  <a:srgbClr val="FF6600"/>
                </a:solidFill>
                <a:latin typeface="Arial" charset="0"/>
              </a:rPr>
              <a:t>s Robert!</a:t>
            </a:r>
            <a:endParaRPr lang="en-US" b="1" dirty="0">
              <a:solidFill>
                <a:srgbClr val="FF6600"/>
              </a:solidFill>
              <a:latin typeface="Arial" charset="0"/>
            </a:endParaRPr>
          </a:p>
        </p:txBody>
      </p:sp>
      <p:pic>
        <p:nvPicPr>
          <p:cNvPr id="16385" name="Content Placeholder 3" descr="images.jpe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3161" r="-631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2165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FF6600"/>
                </a:solidFill>
                <a:latin typeface="Arial" charset="0"/>
              </a:rPr>
              <a:t>Why Should </a:t>
            </a:r>
            <a:r>
              <a:rPr lang="en-US" b="1" dirty="0">
                <a:solidFill>
                  <a:srgbClr val="FF6600"/>
                </a:solidFill>
                <a:latin typeface="Arial" charset="0"/>
              </a:rPr>
              <a:t>Y</a:t>
            </a:r>
            <a:r>
              <a:rPr lang="en-US" b="1" dirty="0" smtClean="0">
                <a:solidFill>
                  <a:srgbClr val="FF6600"/>
                </a:solidFill>
                <a:latin typeface="Arial" charset="0"/>
              </a:rPr>
              <a:t>ou </a:t>
            </a:r>
            <a:r>
              <a:rPr lang="en-US" b="1" dirty="0">
                <a:solidFill>
                  <a:srgbClr val="FF6600"/>
                </a:solidFill>
                <a:latin typeface="Arial" charset="0"/>
              </a:rPr>
              <a:t>U</a:t>
            </a:r>
            <a:r>
              <a:rPr lang="en-US" b="1" dirty="0" smtClean="0">
                <a:solidFill>
                  <a:srgbClr val="FF6600"/>
                </a:solidFill>
                <a:latin typeface="Arial" charset="0"/>
              </a:rPr>
              <a:t>se </a:t>
            </a:r>
            <a:r>
              <a:rPr lang="en-US" b="1" dirty="0">
                <a:solidFill>
                  <a:srgbClr val="FF6600"/>
                </a:solidFill>
                <a:latin typeface="Arial" charset="0"/>
              </a:rPr>
              <a:t>Robert</a:t>
            </a:r>
            <a:r>
              <a:rPr lang="ja-JP" altLang="en-US" b="1" dirty="0">
                <a:solidFill>
                  <a:srgbClr val="FF6600"/>
                </a:solidFill>
                <a:latin typeface="Arial" charset="0"/>
              </a:rPr>
              <a:t>’</a:t>
            </a:r>
            <a:r>
              <a:rPr lang="en-US" altLang="ja-JP" b="1" dirty="0">
                <a:solidFill>
                  <a:srgbClr val="FF6600"/>
                </a:solidFill>
                <a:latin typeface="Arial" charset="0"/>
              </a:rPr>
              <a:t>s Rules?</a:t>
            </a:r>
            <a:endParaRPr lang="en-US" b="1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9218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62000" y="1447799"/>
            <a:ext cx="7772400" cy="4618491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</a:pPr>
            <a:r>
              <a:rPr lang="en-US" sz="3000" dirty="0" smtClean="0">
                <a:latin typeface="Arial" charset="0"/>
              </a:rPr>
              <a:t>A. They </a:t>
            </a:r>
            <a:r>
              <a:rPr lang="en-US" sz="3000" dirty="0">
                <a:latin typeface="Arial" charset="0"/>
              </a:rPr>
              <a:t>provide a form of </a:t>
            </a:r>
            <a:r>
              <a:rPr lang="en-US" sz="3000" dirty="0" smtClean="0">
                <a:latin typeface="Arial" charset="0"/>
              </a:rPr>
              <a:t>protection</a:t>
            </a:r>
          </a:p>
          <a:p>
            <a:pPr marL="514350" indent="-514350" eaLnBrk="1" hangingPunct="1">
              <a:buFontTx/>
              <a:buAutoNum type="alphaUcPeriod"/>
            </a:pPr>
            <a:endParaRPr lang="en-US" sz="30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3000" dirty="0">
                <a:latin typeface="Arial" charset="0"/>
              </a:rPr>
              <a:t>B. Rules result in better meetings with better </a:t>
            </a:r>
            <a:r>
              <a:rPr lang="en-US" sz="3000" dirty="0" smtClean="0">
                <a:latin typeface="Arial" charset="0"/>
              </a:rPr>
              <a:t>input</a:t>
            </a:r>
          </a:p>
          <a:p>
            <a:pPr eaLnBrk="1" hangingPunct="1">
              <a:buFontTx/>
              <a:buNone/>
            </a:pPr>
            <a:endParaRPr lang="en-US" sz="30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3000" dirty="0">
                <a:latin typeface="Arial" charset="0"/>
              </a:rPr>
              <a:t>C. Consistent meeting formats create a </a:t>
            </a:r>
            <a:r>
              <a:rPr lang="en-US" sz="3000" dirty="0" smtClean="0">
                <a:latin typeface="Arial" charset="0"/>
              </a:rPr>
              <a:t>fair, collegial </a:t>
            </a:r>
            <a:r>
              <a:rPr lang="en-US" sz="3000" dirty="0">
                <a:latin typeface="Arial" charset="0"/>
              </a:rPr>
              <a:t>playing </a:t>
            </a:r>
            <a:r>
              <a:rPr lang="en-US" sz="3000" dirty="0" smtClean="0">
                <a:latin typeface="Arial" charset="0"/>
              </a:rPr>
              <a:t>field for </a:t>
            </a:r>
            <a:r>
              <a:rPr lang="en-US" sz="3000" dirty="0">
                <a:latin typeface="Arial" charset="0"/>
              </a:rPr>
              <a:t>everyone in the </a:t>
            </a:r>
            <a:r>
              <a:rPr lang="en-US" sz="3000" dirty="0" smtClean="0">
                <a:latin typeface="Arial" charset="0"/>
              </a:rPr>
              <a:t>meeting</a:t>
            </a:r>
          </a:p>
          <a:p>
            <a:pPr eaLnBrk="1" hangingPunct="1">
              <a:buFontTx/>
              <a:buNone/>
            </a:pPr>
            <a:endParaRPr lang="en-US" sz="30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3000" dirty="0">
                <a:latin typeface="Arial" charset="0"/>
              </a:rPr>
              <a:t>D. They are effective at enabling all sides to speak during angst-ridden, emotion-driven debate leading to better results</a:t>
            </a:r>
            <a:r>
              <a:rPr lang="en-US" sz="3000" dirty="0" smtClean="0">
                <a:latin typeface="Arial" charset="0"/>
              </a:rPr>
              <a:t>.</a:t>
            </a:r>
          </a:p>
          <a:p>
            <a:pPr eaLnBrk="1" hangingPunct="1">
              <a:buFontTx/>
              <a:buNone/>
            </a:pPr>
            <a:endParaRPr lang="en-US" sz="30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3000" dirty="0">
                <a:latin typeface="Arial" charset="0"/>
              </a:rPr>
              <a:t>E. 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37540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FF6600"/>
                </a:solidFill>
                <a:latin typeface="Arial" charset="0"/>
              </a:rPr>
              <a:t>Parliamentary Meetings Revolve Around…</a:t>
            </a:r>
            <a:endParaRPr lang="en-US" b="1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33794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eaLnBrk="1" hangingPunct="1">
              <a:buClrTx/>
              <a:buFont typeface="+mj-lt"/>
              <a:buAutoNum type="alphaUcPeriod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The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president</a:t>
            </a:r>
          </a:p>
          <a:p>
            <a:pPr marL="0" indent="0" eaLnBrk="1" hangingPunct="1">
              <a:buClrTx/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514350" indent="-514350" eaLnBrk="1" hangingPunct="1">
              <a:buClrTx/>
              <a:buFont typeface="+mj-lt"/>
              <a:buAutoNum type="alphaUcPeriod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The voting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process</a:t>
            </a:r>
          </a:p>
          <a:p>
            <a:pPr marL="0" indent="0" eaLnBrk="1" hangingPunct="1">
              <a:buClrTx/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514350" indent="-514350" eaLnBrk="1" hangingPunct="1">
              <a:buClrTx/>
              <a:buFont typeface="+mj-lt"/>
              <a:buAutoNum type="alphaUcPeriod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The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motion</a:t>
            </a:r>
          </a:p>
          <a:p>
            <a:pPr marL="514350" indent="-514350" eaLnBrk="1" hangingPunct="1">
              <a:buClrTx/>
              <a:buFont typeface="+mj-lt"/>
              <a:buAutoNum type="alphaUcPeriod"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514350" indent="-514350" eaLnBrk="1" hangingPunct="1">
              <a:buClrTx/>
              <a:buFont typeface="+mj-lt"/>
              <a:buAutoNum type="alphaUcPeriod"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Discussion</a:t>
            </a:r>
          </a:p>
          <a:p>
            <a:pPr marL="0" indent="0" eaLnBrk="1" hangingPunct="1">
              <a:buClrTx/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514350" indent="-514350" eaLnBrk="1" hangingPunct="1">
              <a:buClrTx/>
              <a:buFont typeface="+mj-lt"/>
              <a:buAutoNum type="alphaUcPeriod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86452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solidFill>
                  <a:srgbClr val="FF6600"/>
                </a:solidFill>
                <a:latin typeface="Arial" charset="0"/>
              </a:rPr>
              <a:t>Hail the Almighty Motion!</a:t>
            </a:r>
            <a:endParaRPr lang="en-US" sz="4800" b="1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3584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>
                <a:solidFill>
                  <a:srgbClr val="000000"/>
                </a:solidFill>
                <a:latin typeface="Arial" charset="0"/>
              </a:rPr>
              <a:t>Central to parliamentary </a:t>
            </a: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process</a:t>
            </a:r>
          </a:p>
          <a:p>
            <a:pPr eaLnBrk="1" hangingPunct="1">
              <a:lnSpc>
                <a:spcPct val="90000"/>
              </a:lnSpc>
            </a:pPr>
            <a:endParaRPr lang="en-US" sz="3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600" dirty="0">
                <a:solidFill>
                  <a:srgbClr val="000000"/>
                </a:solidFill>
                <a:latin typeface="Arial" charset="0"/>
              </a:rPr>
              <a:t>All action revolves around the main motion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Resolutions are </a:t>
            </a: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just 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fancy main 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motions</a:t>
            </a:r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3600" dirty="0" smtClean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Main </a:t>
            </a:r>
            <a:r>
              <a:rPr lang="en-US" sz="3600" dirty="0">
                <a:solidFill>
                  <a:srgbClr val="000000"/>
                </a:solidFill>
                <a:latin typeface="Arial" charset="0"/>
              </a:rPr>
              <a:t>motion can be acted upon in a myriad of ways</a:t>
            </a:r>
          </a:p>
        </p:txBody>
      </p:sp>
    </p:spTree>
    <p:extLst>
      <p:ext uri="{BB962C8B-B14F-4D97-AF65-F5344CB8AC3E}">
        <p14:creationId xmlns:p14="http://schemas.microsoft.com/office/powerpoint/2010/main" val="414655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8664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6600"/>
                </a:solidFill>
              </a:rPr>
              <a:t>Acting on the Motion – </a:t>
            </a:r>
            <a:br>
              <a:rPr lang="en-US" sz="2800" b="1" dirty="0" smtClean="0">
                <a:solidFill>
                  <a:srgbClr val="FF6600"/>
                </a:solidFill>
              </a:rPr>
            </a:br>
            <a:r>
              <a:rPr lang="en-US" sz="2800" b="1" dirty="0" smtClean="0">
                <a:solidFill>
                  <a:srgbClr val="FF6600"/>
                </a:solidFill>
              </a:rPr>
              <a:t>The Privileged, the Subsidiary and the Incidental</a:t>
            </a:r>
            <a:endParaRPr lang="en-US" sz="2800" b="1" dirty="0">
              <a:solidFill>
                <a:srgbClr val="FF6600"/>
              </a:solidFill>
            </a:endParaRPr>
          </a:p>
        </p:txBody>
      </p:sp>
      <p:pic>
        <p:nvPicPr>
          <p:cNvPr id="4" name="Content Placeholder 3" descr="The-Good-the-Bad-and-the-Ugly-Poste.jpg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8384" r="-22492" b="16831"/>
          <a:stretch/>
        </p:blipFill>
        <p:spPr>
          <a:xfrm>
            <a:off x="1167861" y="1340219"/>
            <a:ext cx="6816885" cy="4017707"/>
          </a:xfrm>
        </p:spPr>
      </p:pic>
    </p:spTree>
    <p:extLst>
      <p:ext uri="{BB962C8B-B14F-4D97-AF65-F5344CB8AC3E}">
        <p14:creationId xmlns:p14="http://schemas.microsoft.com/office/powerpoint/2010/main" val="2932218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4475"/>
            <a:ext cx="8534400" cy="75895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6600"/>
                </a:solidFill>
              </a:rPr>
              <a:t>Acting on the Motion – </a:t>
            </a:r>
            <a:br>
              <a:rPr lang="en-US" sz="2800" b="1" dirty="0">
                <a:solidFill>
                  <a:srgbClr val="FF6600"/>
                </a:solidFill>
              </a:rPr>
            </a:br>
            <a:r>
              <a:rPr lang="en-US" sz="2800" b="1" dirty="0">
                <a:solidFill>
                  <a:srgbClr val="FF6600"/>
                </a:solidFill>
              </a:rPr>
              <a:t>The Privileged, the Subsidiary and the Incidental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8546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5F4800"/>
                </a:solidFill>
              </a:rPr>
              <a:t>The Main Motion is introduced and seconded, then you can have…</a:t>
            </a:r>
          </a:p>
          <a:p>
            <a:pPr marL="0" indent="0">
              <a:buNone/>
            </a:pPr>
            <a:endParaRPr lang="en-US" b="1" dirty="0" smtClean="0">
              <a:solidFill>
                <a:srgbClr val="5F4800"/>
              </a:solidFill>
            </a:endParaRPr>
          </a:p>
          <a:p>
            <a:r>
              <a:rPr lang="en-US" b="1" dirty="0" smtClean="0">
                <a:solidFill>
                  <a:srgbClr val="5F4800"/>
                </a:solidFill>
              </a:rPr>
              <a:t>Subsidiary Motions </a:t>
            </a:r>
            <a:r>
              <a:rPr lang="en-US" dirty="0" smtClean="0">
                <a:solidFill>
                  <a:srgbClr val="5F4800"/>
                </a:solidFill>
              </a:rPr>
              <a:t>– help the body dispose of the main motion </a:t>
            </a:r>
          </a:p>
          <a:p>
            <a:pPr lvl="1"/>
            <a:r>
              <a:rPr lang="en-US" dirty="0" smtClean="0">
                <a:solidFill>
                  <a:srgbClr val="5F4800"/>
                </a:solidFill>
              </a:rPr>
              <a:t> postpone indefinitely, amend, refer to committee, postpone to certain time, limit/extend debate, move the previous question, lay on the table</a:t>
            </a:r>
          </a:p>
          <a:p>
            <a:pPr marL="0" indent="0">
              <a:buNone/>
            </a:pPr>
            <a:endParaRPr lang="en-US" dirty="0" smtClean="0">
              <a:solidFill>
                <a:srgbClr val="5F4800"/>
              </a:solidFill>
            </a:endParaRPr>
          </a:p>
          <a:p>
            <a:r>
              <a:rPr lang="en-US" b="1" dirty="0" smtClean="0">
                <a:solidFill>
                  <a:srgbClr val="5F4800"/>
                </a:solidFill>
              </a:rPr>
              <a:t>Privileged Motions </a:t>
            </a:r>
            <a:r>
              <a:rPr lang="en-US" dirty="0" smtClean="0">
                <a:solidFill>
                  <a:srgbClr val="5F4800"/>
                </a:solidFill>
              </a:rPr>
              <a:t>– not related to the main motion, but are of immediate importance to the body</a:t>
            </a:r>
          </a:p>
          <a:p>
            <a:pPr lvl="1"/>
            <a:r>
              <a:rPr lang="en-US" dirty="0" smtClean="0">
                <a:solidFill>
                  <a:srgbClr val="5F4800"/>
                </a:solidFill>
              </a:rPr>
              <a:t>orders of the day (stick to the agenda!), raise question of privilege, recess, adjourn, fix time to adjourn</a:t>
            </a:r>
          </a:p>
          <a:p>
            <a:pPr marL="0" indent="0">
              <a:buNone/>
            </a:pPr>
            <a:endParaRPr lang="en-US" dirty="0" smtClean="0">
              <a:solidFill>
                <a:srgbClr val="5F4800"/>
              </a:solidFill>
            </a:endParaRPr>
          </a:p>
          <a:p>
            <a:r>
              <a:rPr lang="en-US" b="1" dirty="0" smtClean="0">
                <a:solidFill>
                  <a:srgbClr val="5F4800"/>
                </a:solidFill>
              </a:rPr>
              <a:t>Incidental Motions </a:t>
            </a:r>
            <a:r>
              <a:rPr lang="en-US" dirty="0" smtClean="0">
                <a:solidFill>
                  <a:srgbClr val="5F4800"/>
                </a:solidFill>
              </a:rPr>
              <a:t>– deal with questions of procedure arising from pending business, but do not affect pending business</a:t>
            </a:r>
          </a:p>
          <a:p>
            <a:pPr lvl="1"/>
            <a:r>
              <a:rPr lang="en-US" dirty="0" smtClean="0">
                <a:solidFill>
                  <a:srgbClr val="5F4800"/>
                </a:solidFill>
              </a:rPr>
              <a:t>point of order, appeal, divide the question, division of the assembly, suspend the rules, requests and inquiries</a:t>
            </a:r>
            <a:endParaRPr lang="en-US" dirty="0">
              <a:solidFill>
                <a:srgbClr val="5F48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077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Welcome!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 smtClean="0"/>
              <a:t>What brings you here?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What questions would you like answered?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7403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6600"/>
                </a:solidFill>
              </a:rPr>
              <a:t>The Priority Order of Privileged and Subsidiary Motions</a:t>
            </a:r>
            <a:endParaRPr lang="en-US" sz="2800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93209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Fix </a:t>
            </a:r>
            <a:r>
              <a:rPr lang="en-US" sz="1800" dirty="0"/>
              <a:t>time to which to adjourn (P)</a:t>
            </a:r>
          </a:p>
          <a:p>
            <a:r>
              <a:rPr lang="en-US" sz="1800" dirty="0"/>
              <a:t>Adjourn (P)</a:t>
            </a:r>
          </a:p>
          <a:p>
            <a:r>
              <a:rPr lang="en-US" sz="1800" dirty="0"/>
              <a:t>Recess (P)</a:t>
            </a:r>
          </a:p>
          <a:p>
            <a:r>
              <a:rPr lang="en-US" sz="1800" dirty="0"/>
              <a:t>Raise a question of privilege (P)</a:t>
            </a:r>
          </a:p>
          <a:p>
            <a:r>
              <a:rPr lang="en-US" sz="1800" dirty="0"/>
              <a:t>Orders of the day (P)</a:t>
            </a:r>
          </a:p>
          <a:p>
            <a:r>
              <a:rPr lang="en-US" sz="1800" dirty="0"/>
              <a:t>Lay on the table (S)</a:t>
            </a:r>
          </a:p>
          <a:p>
            <a:r>
              <a:rPr lang="en-US" sz="1800" dirty="0"/>
              <a:t>Previous question (S)</a:t>
            </a:r>
          </a:p>
          <a:p>
            <a:r>
              <a:rPr lang="en-US" sz="1800" dirty="0"/>
              <a:t>Limit/Extend debate (S)</a:t>
            </a:r>
          </a:p>
          <a:p>
            <a:r>
              <a:rPr lang="en-US" sz="1800" dirty="0"/>
              <a:t>Postpone to a certain time (S)</a:t>
            </a:r>
          </a:p>
          <a:p>
            <a:r>
              <a:rPr lang="en-US" sz="1800" dirty="0"/>
              <a:t>Refer to committee (S)</a:t>
            </a:r>
          </a:p>
          <a:p>
            <a:r>
              <a:rPr lang="en-US" sz="1800" dirty="0"/>
              <a:t>Amend (S)</a:t>
            </a:r>
          </a:p>
          <a:p>
            <a:r>
              <a:rPr lang="en-US" sz="1800" dirty="0"/>
              <a:t>Postpone </a:t>
            </a:r>
            <a:r>
              <a:rPr lang="en-US" sz="1800" dirty="0" smtClean="0"/>
              <a:t>indefinitely (S)</a:t>
            </a:r>
          </a:p>
          <a:p>
            <a:r>
              <a:rPr lang="en-US" sz="1800" dirty="0" smtClean="0"/>
              <a:t>Main motion (M)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68148" y="2849238"/>
            <a:ext cx="436800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NOTE: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latin typeface="Arial"/>
                <a:cs typeface="Arial"/>
              </a:rPr>
              <a:t>Bottom </a:t>
            </a:r>
            <a:r>
              <a:rPr lang="en-US" b="1" dirty="0">
                <a:latin typeface="Arial"/>
                <a:cs typeface="Arial"/>
              </a:rPr>
              <a:t>up </a:t>
            </a:r>
            <a:r>
              <a:rPr lang="en-US" dirty="0">
                <a:latin typeface="Arial"/>
                <a:cs typeface="Arial"/>
              </a:rPr>
              <a:t>= order of </a:t>
            </a:r>
            <a:r>
              <a:rPr lang="en-US" b="1" dirty="0">
                <a:latin typeface="Arial"/>
                <a:cs typeface="Arial"/>
              </a:rPr>
              <a:t>making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motions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latin typeface="Arial"/>
                <a:cs typeface="Arial"/>
              </a:rPr>
              <a:t>Top </a:t>
            </a:r>
            <a:r>
              <a:rPr lang="en-US" b="1" dirty="0">
                <a:latin typeface="Arial"/>
                <a:cs typeface="Arial"/>
              </a:rPr>
              <a:t>down </a:t>
            </a:r>
            <a:r>
              <a:rPr lang="en-US" dirty="0">
                <a:latin typeface="Arial"/>
                <a:cs typeface="Arial"/>
              </a:rPr>
              <a:t>= order of </a:t>
            </a:r>
            <a:r>
              <a:rPr lang="en-US" b="1" dirty="0">
                <a:latin typeface="Arial"/>
                <a:cs typeface="Arial"/>
              </a:rPr>
              <a:t>voting</a:t>
            </a:r>
            <a:r>
              <a:rPr lang="en-US" dirty="0">
                <a:latin typeface="Arial"/>
                <a:cs typeface="Arial"/>
              </a:rPr>
              <a:t> on </a:t>
            </a:r>
            <a:r>
              <a:rPr lang="en-US" dirty="0" smtClean="0">
                <a:latin typeface="Arial"/>
                <a:cs typeface="Arial"/>
              </a:rPr>
              <a:t>motions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latin typeface="Arial"/>
                <a:cs typeface="Arial"/>
              </a:rPr>
              <a:t>Incidental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motions can just </a:t>
            </a:r>
            <a:r>
              <a:rPr lang="en-US" b="1" dirty="0" smtClean="0">
                <a:latin typeface="Arial"/>
                <a:cs typeface="Arial"/>
              </a:rPr>
              <a:t>butt </a:t>
            </a:r>
            <a:r>
              <a:rPr lang="en-US" b="1" dirty="0">
                <a:latin typeface="Arial"/>
                <a:cs typeface="Arial"/>
              </a:rPr>
              <a:t>in!</a:t>
            </a:r>
          </a:p>
        </p:txBody>
      </p:sp>
    </p:spTree>
    <p:extLst>
      <p:ext uri="{BB962C8B-B14F-4D97-AF65-F5344CB8AC3E}">
        <p14:creationId xmlns:p14="http://schemas.microsoft.com/office/powerpoint/2010/main" val="3550667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FF6600"/>
                </a:solidFill>
                <a:latin typeface="Arial" charset="0"/>
              </a:rPr>
              <a:t>Majority, Supermajority, Consensus</a:t>
            </a:r>
            <a:endParaRPr lang="en-US" b="1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39938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eaLnBrk="1" hangingPunct="1">
              <a:buNone/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General rule of thumb:  If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it takes away rights it takes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a supermajority (two-thirds vote)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e.g. limiting or extending debate, moving previous question, object to consideration, suspending bylaws, removing from office,</a:t>
            </a:r>
          </a:p>
          <a:p>
            <a:pPr marL="0" indent="0" eaLnBrk="1" hangingPunct="1"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Motion to adopt by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acclamation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requires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consensus</a:t>
            </a:r>
          </a:p>
          <a:p>
            <a:pPr marL="0" indent="0" eaLnBrk="1" hangingPunct="1"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Consensus = all are unwilling to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object (General or unanimous consent)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Useful for adopting non-controversial motions…consider a consent calendar!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29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305800" cy="64775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FF6600"/>
                </a:solidFill>
                <a:latin typeface="Arial" charset="0"/>
              </a:rPr>
              <a:t>Things to Remember</a:t>
            </a:r>
            <a:endParaRPr lang="en-US" sz="3600" b="1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378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35877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Large bodies - chair should preside </a:t>
            </a:r>
            <a:r>
              <a:rPr lang="en-US" sz="3600" dirty="0">
                <a:solidFill>
                  <a:srgbClr val="000000"/>
                </a:solidFill>
                <a:latin typeface="Arial" charset="0"/>
              </a:rPr>
              <a:t>with impartiality </a:t>
            </a:r>
          </a:p>
          <a:p>
            <a:pPr lvl="1" eaLnBrk="1" hangingPunct="1"/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Facilitates the meeting</a:t>
            </a:r>
          </a:p>
          <a:p>
            <a:pPr lvl="1" eaLnBrk="1" hangingPunct="1"/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Avoid </a:t>
            </a: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making 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motions and engaging in debate</a:t>
            </a:r>
          </a:p>
          <a:p>
            <a:pPr lvl="1" eaLnBrk="1" hangingPunct="1"/>
            <a:r>
              <a:rPr lang="en-US" sz="32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Should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vote only to break a tie (pass a motion) or make a tie (kill a motion)</a:t>
            </a:r>
          </a:p>
          <a:p>
            <a:pPr lvl="1" eaLnBrk="1" hangingPunct="1"/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sz="3600" dirty="0">
                <a:solidFill>
                  <a:srgbClr val="000000"/>
                </a:solidFill>
                <a:latin typeface="Arial" charset="0"/>
              </a:rPr>
              <a:t>Standard rules can be modified</a:t>
            </a:r>
          </a:p>
          <a:p>
            <a:pPr lvl="1" eaLnBrk="1" hangingPunct="1"/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e.g</a:t>
            </a: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. define a quorum 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differently, rescinding a previously adopted motion</a:t>
            </a:r>
          </a:p>
          <a:p>
            <a:pPr lvl="1" eaLnBrk="1" hangingPunct="1"/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sz="3600" dirty="0">
                <a:solidFill>
                  <a:srgbClr val="000000"/>
                </a:solidFill>
                <a:latin typeface="Arial" charset="0"/>
              </a:rPr>
              <a:t>The rules are not the goal they are the </a:t>
            </a: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means to ensuring effective and collegial meetings.</a:t>
            </a:r>
          </a:p>
          <a:p>
            <a:pPr marL="0" indent="0" eaLnBrk="1" hangingPunct="1">
              <a:buNone/>
            </a:pPr>
            <a:endParaRPr lang="en-US" sz="3600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90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Committees Are Different </a:t>
            </a:r>
            <a:r>
              <a:rPr lang="en-US" b="1" dirty="0">
                <a:solidFill>
                  <a:srgbClr val="FF6600"/>
                </a:solidFill>
              </a:rPr>
              <a:t>T</a:t>
            </a:r>
            <a:r>
              <a:rPr lang="en-US" b="1" dirty="0" smtClean="0">
                <a:solidFill>
                  <a:srgbClr val="FF6600"/>
                </a:solidFill>
              </a:rPr>
              <a:t>han </a:t>
            </a:r>
            <a:r>
              <a:rPr lang="en-US" b="1" dirty="0">
                <a:solidFill>
                  <a:srgbClr val="FF6600"/>
                </a:solidFill>
              </a:rPr>
              <a:t>S</a:t>
            </a:r>
            <a:r>
              <a:rPr lang="en-US" b="1" dirty="0" smtClean="0">
                <a:solidFill>
                  <a:srgbClr val="FF6600"/>
                </a:solidFill>
              </a:rPr>
              <a:t>enates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The purpose of a committee is to get work done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May still have requirements…(e.g. Brown Act, accreditation)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Agendas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Minutes with recorded actions and votes</a:t>
            </a:r>
          </a:p>
          <a:p>
            <a:pPr marL="274320" lvl="1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But operate less formally than your senate…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Goal should be consensus, but outcomes of actions must be recorded in the minutes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Chair engages in discussion and can vote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20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2304"/>
            <a:ext cx="8534400" cy="758952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altLang="ja-JP" sz="2800" b="1" dirty="0" smtClean="0">
                <a:solidFill>
                  <a:srgbClr val="FF6600"/>
                </a:solidFill>
                <a:ea typeface="MS PGothic" charset="0"/>
              </a:rPr>
              <a:t>Don</a:t>
            </a:r>
            <a:r>
              <a:rPr lang="fr-FR" altLang="ja-JP" sz="2800" b="1" dirty="0" smtClean="0">
                <a:solidFill>
                  <a:srgbClr val="FF6600"/>
                </a:solidFill>
                <a:ea typeface="MS PGothic" charset="0"/>
              </a:rPr>
              <a:t>’</a:t>
            </a:r>
            <a:r>
              <a:rPr lang="en-US" altLang="ja-JP" sz="2800" b="1" dirty="0" smtClean="0">
                <a:solidFill>
                  <a:srgbClr val="FF6600"/>
                </a:solidFill>
                <a:ea typeface="MS PGothic" charset="0"/>
              </a:rPr>
              <a:t>t Let </a:t>
            </a:r>
            <a:r>
              <a:rPr lang="en-US" altLang="ja-JP" sz="2800" b="1" dirty="0">
                <a:solidFill>
                  <a:srgbClr val="FF6600"/>
                </a:solidFill>
                <a:ea typeface="MS PGothic" charset="0"/>
              </a:rPr>
              <a:t>T</a:t>
            </a:r>
            <a:r>
              <a:rPr lang="en-US" altLang="ja-JP" sz="2800" b="1" dirty="0" smtClean="0">
                <a:solidFill>
                  <a:srgbClr val="FF6600"/>
                </a:solidFill>
                <a:ea typeface="MS PGothic" charset="0"/>
              </a:rPr>
              <a:t>his </a:t>
            </a:r>
            <a:r>
              <a:rPr lang="en-US" altLang="ja-JP" sz="2800" b="1" dirty="0">
                <a:solidFill>
                  <a:srgbClr val="FF6600"/>
                </a:solidFill>
                <a:ea typeface="MS PGothic" charset="0"/>
              </a:rPr>
              <a:t>H</a:t>
            </a:r>
            <a:r>
              <a:rPr lang="en-US" altLang="ja-JP" sz="2800" b="1" dirty="0" smtClean="0">
                <a:solidFill>
                  <a:srgbClr val="FF6600"/>
                </a:solidFill>
                <a:ea typeface="MS PGothic" charset="0"/>
              </a:rPr>
              <a:t>appen to Your Senate…</a:t>
            </a:r>
            <a:br>
              <a:rPr lang="en-US" altLang="ja-JP" sz="2800" b="1" dirty="0" smtClean="0">
                <a:solidFill>
                  <a:srgbClr val="FF6600"/>
                </a:solidFill>
                <a:ea typeface="MS PGothic" charset="0"/>
              </a:rPr>
            </a:br>
            <a:r>
              <a:rPr lang="en-US" altLang="ja-JP" sz="2800" b="1" dirty="0" smtClean="0">
                <a:solidFill>
                  <a:srgbClr val="FF6600"/>
                </a:solidFill>
                <a:ea typeface="MS PGothic" charset="0"/>
              </a:rPr>
              <a:t>Keep it Collegial!</a:t>
            </a:r>
            <a:endParaRPr lang="en-US" sz="2800" b="1" dirty="0">
              <a:solidFill>
                <a:srgbClr val="FF6600"/>
              </a:solidFill>
              <a:ea typeface="MS PGothic" charset="0"/>
            </a:endParaRPr>
          </a:p>
        </p:txBody>
      </p:sp>
      <p:pic>
        <p:nvPicPr>
          <p:cNvPr id="36866" name="Content Placeholder 3" descr="Marichal-Roseboro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183" b="-11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51522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Resources Available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286129"/>
            <a:ext cx="8503920" cy="526595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ASCCC Leadership </a:t>
            </a:r>
            <a:r>
              <a:rPr lang="en-US" dirty="0" err="1" smtClean="0"/>
              <a:t>Resources:</a:t>
            </a:r>
            <a:r>
              <a:rPr lang="en-US" dirty="0" err="1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://www.asccc.org/communities/local-senates/leadership-</a:t>
            </a:r>
            <a:r>
              <a:rPr lang="en-US" dirty="0" smtClean="0">
                <a:hlinkClick r:id="rId2"/>
              </a:rPr>
              <a:t>resources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Robert’s Rules Website: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>
                <a:hlinkClick r:id="rId3"/>
              </a:rPr>
              <a:t>http</a:t>
            </a:r>
            <a:r>
              <a:rPr lang="en-US" i="1" dirty="0">
                <a:hlinkClick r:id="rId3"/>
              </a:rPr>
              <a:t>://www.robertsrules.com/</a:t>
            </a:r>
            <a:r>
              <a:rPr lang="en-US" i="1" dirty="0" smtClean="0">
                <a:hlinkClick r:id="rId3"/>
              </a:rPr>
              <a:t>default.html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r>
              <a:rPr lang="en-US" dirty="0" smtClean="0"/>
              <a:t>Robert’s Rules Online</a:t>
            </a:r>
          </a:p>
          <a:p>
            <a:pPr marL="274320" lvl="1" indent="0">
              <a:buNone/>
            </a:pPr>
            <a:r>
              <a:rPr lang="en-US" sz="2700" dirty="0" smtClean="0">
                <a:hlinkClick r:id="rId4"/>
              </a:rPr>
              <a:t>http</a:t>
            </a:r>
            <a:r>
              <a:rPr lang="en-US" sz="2700" dirty="0">
                <a:hlinkClick r:id="rId4"/>
              </a:rPr>
              <a:t>://www.rulesonline.com/</a:t>
            </a:r>
            <a:r>
              <a:rPr lang="en-US" sz="2700" dirty="0" smtClean="0">
                <a:hlinkClick r:id="rId4"/>
              </a:rPr>
              <a:t>index.html</a:t>
            </a:r>
            <a:endParaRPr lang="en-US" sz="2700" dirty="0" smtClean="0"/>
          </a:p>
          <a:p>
            <a:pPr marL="274320" lvl="1" indent="0">
              <a:buNone/>
            </a:pPr>
            <a:endParaRPr lang="en-US" sz="2700" dirty="0"/>
          </a:p>
          <a:p>
            <a:r>
              <a:rPr lang="en-US" dirty="0" smtClean="0"/>
              <a:t>The Parliamentary Procedure Instructional Materials Center </a:t>
            </a:r>
            <a:r>
              <a:rPr lang="en-US" i="1" dirty="0">
                <a:hlinkClick r:id="rId5"/>
              </a:rPr>
              <a:t>http://pzen.northwest.net/index.php?main_page=</a:t>
            </a:r>
            <a:r>
              <a:rPr lang="en-US" i="1" dirty="0" smtClean="0">
                <a:hlinkClick r:id="rId5"/>
              </a:rPr>
              <a:t>index</a:t>
            </a:r>
            <a:endParaRPr lang="en-US" i="1" dirty="0" smtClean="0"/>
          </a:p>
          <a:p>
            <a:pPr marL="0" indent="0">
              <a:buNone/>
            </a:pPr>
            <a:endParaRPr lang="en-US" b="1" i="1" dirty="0" smtClean="0"/>
          </a:p>
          <a:p>
            <a:r>
              <a:rPr lang="en-US" i="1" dirty="0" smtClean="0"/>
              <a:t>Participating Effectively in District and College Governance</a:t>
            </a:r>
            <a:r>
              <a:rPr lang="en-US" dirty="0" smtClean="0"/>
              <a:t>, ASCCC/CCLC, Fall 1998</a:t>
            </a: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://www.asccc.org/sites/default/files/Participating%20Effectively%20in%</a:t>
            </a:r>
            <a:r>
              <a:rPr lang="en-US" dirty="0" smtClean="0">
                <a:hlinkClick r:id="rId6"/>
              </a:rPr>
              <a:t>20District.pdf</a:t>
            </a:r>
            <a:endParaRPr lang="en-US" dirty="0" smtClean="0"/>
          </a:p>
          <a:p>
            <a:endParaRPr lang="en-US" dirty="0" smtClean="0"/>
          </a:p>
          <a:p>
            <a:pPr marL="402336" lvl="1" indent="0">
              <a:buNone/>
            </a:pPr>
            <a:endParaRPr lang="en-US" sz="2400" b="1" i="1" dirty="0" smtClean="0"/>
          </a:p>
          <a:p>
            <a:pPr marL="402336" lvl="1" indent="0">
              <a:buNone/>
            </a:pP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26846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Questions?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Randy Beach – </a:t>
            </a:r>
            <a:r>
              <a:rPr lang="en-US" dirty="0" smtClean="0">
                <a:hlinkClick r:id="rId2"/>
              </a:rPr>
              <a:t>rbeach@southwestern.edu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John Freitas – </a:t>
            </a:r>
            <a:r>
              <a:rPr lang="en-US" dirty="0" smtClean="0">
                <a:hlinkClick r:id="rId3"/>
              </a:rPr>
              <a:t>freitaje@lacitycollege.edu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Thank you!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45949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Topics to be covered today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Senate governing documents – constitution and bylaws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Robert’s Rules of Order – why we use them and some basics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4089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6600"/>
                </a:solidFill>
                <a:ea typeface="+mj-ea"/>
                <a:cs typeface="+mj-cs"/>
              </a:rPr>
              <a:t>Governing Documents</a:t>
            </a:r>
            <a:endParaRPr lang="en-US" b="1" dirty="0">
              <a:solidFill>
                <a:srgbClr val="FF6600"/>
              </a:solidFill>
              <a:ea typeface="+mj-ea"/>
              <a:cs typeface="+mj-cs"/>
            </a:endParaRPr>
          </a:p>
        </p:txBody>
      </p:sp>
      <p:pic>
        <p:nvPicPr>
          <p:cNvPr id="26626" name="Content Placeholder 3" descr="By-Laws-1024x768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8209" r="-1820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5157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6600"/>
                </a:solidFill>
                <a:ea typeface="+mj-ea"/>
                <a:cs typeface="+mj-cs"/>
              </a:rPr>
              <a:t>Constitution</a:t>
            </a:r>
            <a:endParaRPr lang="en-US" b="1" dirty="0">
              <a:solidFill>
                <a:srgbClr val="FF6600"/>
              </a:solidFill>
              <a:ea typeface="+mj-ea"/>
              <a:cs typeface="+mj-cs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95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ea typeface="MS PGothic" charset="0"/>
              </a:rPr>
              <a:t>Provides the basic structure and authority of your </a:t>
            </a:r>
            <a:r>
              <a:rPr lang="en-US" dirty="0" smtClean="0">
                <a:solidFill>
                  <a:srgbClr val="000000"/>
                </a:solidFill>
                <a:ea typeface="MS PGothic" charset="0"/>
              </a:rPr>
              <a:t>senate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>
              <a:solidFill>
                <a:srgbClr val="000000"/>
              </a:solidFill>
              <a:ea typeface="MS PGothi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ea typeface="MS PGothic" charset="0"/>
              </a:rPr>
              <a:t>Should include at a minimum: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The purpose of the senate and source of authority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The elected officers of the senate with basic duties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The basic organization of the senate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Process for amending (normally 2/3 vote of the faculty votes cast)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Basic provisions for election (frequency, when held)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Parliamentary authority used (e.g. Robert’s Rules of Order)</a:t>
            </a:r>
          </a:p>
        </p:txBody>
      </p:sp>
    </p:spTree>
    <p:extLst>
      <p:ext uri="{BB962C8B-B14F-4D97-AF65-F5344CB8AC3E}">
        <p14:creationId xmlns:p14="http://schemas.microsoft.com/office/powerpoint/2010/main" val="3648693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6600"/>
                </a:solidFill>
                <a:ea typeface="+mj-ea"/>
                <a:cs typeface="+mj-cs"/>
              </a:rPr>
              <a:t>Constitution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000000"/>
                </a:solidFill>
                <a:ea typeface="+mn-ea"/>
                <a:cs typeface="+mn-cs"/>
              </a:rPr>
              <a:t>Should not </a:t>
            </a: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include operational </a:t>
            </a: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details, such as:</a:t>
            </a:r>
          </a:p>
          <a:p>
            <a:pPr lvl="1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C</a:t>
            </a: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ommittee </a:t>
            </a: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structure and </a:t>
            </a: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membership</a:t>
            </a:r>
          </a:p>
          <a:p>
            <a:pPr lvl="1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lection procedures </a:t>
            </a:r>
          </a:p>
          <a:p>
            <a:pPr lvl="1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F</a:t>
            </a: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illing vacancies</a:t>
            </a:r>
          </a:p>
          <a:p>
            <a:pPr lvl="1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Meeting </a:t>
            </a: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times and </a:t>
            </a: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dates</a:t>
            </a:r>
          </a:p>
          <a:p>
            <a:pPr lvl="1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How to suspend bylaws (</a:t>
            </a:r>
            <a:r>
              <a:rPr lang="en-US" sz="2800" dirty="0" err="1" smtClean="0">
                <a:solidFill>
                  <a:srgbClr val="000000"/>
                </a:solidFill>
              </a:rPr>
              <a:t>Grrr</a:t>
            </a:r>
            <a:r>
              <a:rPr lang="en-US" sz="2800" dirty="0" smtClean="0">
                <a:solidFill>
                  <a:srgbClr val="000000"/>
                </a:solidFill>
              </a:rPr>
              <a:t>!)</a:t>
            </a:r>
          </a:p>
          <a:p>
            <a:pPr marL="27432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27432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These are more appropriate for </a:t>
            </a:r>
            <a:r>
              <a:rPr lang="en-US" sz="2800" u="sng" dirty="0" smtClean="0">
                <a:solidFill>
                  <a:srgbClr val="000000"/>
                </a:solidFill>
                <a:ea typeface="+mn-ea"/>
                <a:cs typeface="+mn-cs"/>
              </a:rPr>
              <a:t>bylaws</a:t>
            </a:r>
            <a:endParaRPr lang="en-US" sz="2800" u="sng" dirty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599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6600"/>
                </a:solidFill>
                <a:ea typeface="+mj-ea"/>
                <a:cs typeface="+mj-cs"/>
              </a:rPr>
              <a:t>Bylaws</a:t>
            </a:r>
            <a:endParaRPr lang="en-US" b="1" dirty="0">
              <a:solidFill>
                <a:srgbClr val="FF6600"/>
              </a:solidFill>
              <a:ea typeface="+mj-ea"/>
              <a:cs typeface="+mj-cs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620000" cy="4724400"/>
          </a:xfrm>
        </p:spPr>
        <p:txBody>
          <a:bodyPr/>
          <a:lstStyle/>
          <a:p>
            <a:pPr eaLnBrk="1" hangingPunct="1"/>
            <a:r>
              <a:rPr lang="en-US" sz="2800" dirty="0">
                <a:ea typeface="MS PGothic" charset="0"/>
              </a:rPr>
              <a:t>Provide the operational structure of the senate consistent with the provisions of the constitution</a:t>
            </a:r>
          </a:p>
          <a:p>
            <a:pPr eaLnBrk="1" hangingPunct="1"/>
            <a:endParaRPr lang="en-US" sz="2800" dirty="0">
              <a:ea typeface="MS PGothic" charset="0"/>
            </a:endParaRPr>
          </a:p>
          <a:p>
            <a:pPr eaLnBrk="1" hangingPunct="1"/>
            <a:r>
              <a:rPr lang="en-US" sz="2800" dirty="0">
                <a:ea typeface="MS PGothic" charset="0"/>
              </a:rPr>
              <a:t>Approved and amended by 2/3 vote of the senate, not the faculty at large</a:t>
            </a:r>
          </a:p>
          <a:p>
            <a:pPr eaLnBrk="1" hangingPunct="1"/>
            <a:endParaRPr lang="en-US" sz="2800" dirty="0">
              <a:ea typeface="MS PGothic" charset="0"/>
            </a:endParaRPr>
          </a:p>
          <a:p>
            <a:pPr eaLnBrk="1" hangingPunct="1"/>
            <a:r>
              <a:rPr lang="en-US" sz="2800" dirty="0">
                <a:ea typeface="MS PGothic" charset="0"/>
              </a:rPr>
              <a:t>Cannot supersede the constitution!!!</a:t>
            </a:r>
          </a:p>
          <a:p>
            <a:pPr lvl="1" eaLnBrk="1" hangingPunct="1"/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65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6600"/>
                </a:solidFill>
                <a:ea typeface="+mj-ea"/>
                <a:cs typeface="Palatino Linotype"/>
              </a:rPr>
              <a:t>Bylaws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ea typeface="MS PGothic" charset="0"/>
              </a:rPr>
              <a:t>Should include at a minimum: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Executive committee membership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Committee names, membership, and process for selecting chairs and membership of committees 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Duties of officers and committee chairs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Election procedures and filling of vacancies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Process for amending bylaws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Process for suspension…should be very rare and require 2/3 vote!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Other?</a:t>
            </a:r>
          </a:p>
          <a:p>
            <a:pPr eaLnBrk="1" hangingPunct="1"/>
            <a:endParaRPr lang="en-US" dirty="0">
              <a:solidFill>
                <a:srgbClr val="000000"/>
              </a:solidFill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916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90085"/>
            <a:ext cx="8534400" cy="75895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a typeface="+mj-ea"/>
                <a:cs typeface="+mj-cs"/>
              </a:rPr>
              <a:t/>
            </a:r>
            <a:br>
              <a:rPr lang="en-US" b="1" dirty="0" smtClean="0">
                <a:ea typeface="+mj-ea"/>
                <a:cs typeface="+mj-cs"/>
              </a:rPr>
            </a:br>
            <a:r>
              <a:rPr lang="en-US" b="1" dirty="0" smtClean="0">
                <a:solidFill>
                  <a:srgbClr val="FF6600"/>
                </a:solidFill>
                <a:ea typeface="+mj-ea"/>
                <a:cs typeface="+mj-cs"/>
              </a:rPr>
              <a:t>Board/Administration Role in Senate Constitutions and Bylaws</a:t>
            </a:r>
            <a:endParaRPr lang="en-US" b="1" dirty="0">
              <a:solidFill>
                <a:srgbClr val="FF6600"/>
              </a:solidFill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84375"/>
            <a:ext cx="8458200" cy="4592125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4300" b="1" dirty="0" smtClean="0">
                <a:solidFill>
                  <a:srgbClr val="000000"/>
                </a:solidFill>
                <a:ea typeface="+mn-ea"/>
                <a:cs typeface="+mn-cs"/>
              </a:rPr>
              <a:t>None!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3300" b="1" dirty="0">
              <a:solidFill>
                <a:srgbClr val="000000"/>
              </a:solidFill>
              <a:ea typeface="+mn-ea"/>
              <a:cs typeface="+mn-cs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3300" dirty="0" smtClean="0">
                <a:solidFill>
                  <a:srgbClr val="000000"/>
                </a:solidFill>
                <a:ea typeface="+mn-ea"/>
                <a:cs typeface="+mn-cs"/>
              </a:rPr>
              <a:t>Title 5, section 53202:</a:t>
            </a:r>
          </a:p>
          <a:p>
            <a:pPr marL="27432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(</a:t>
            </a: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c) The governing board of a district shall recognize the academic senate and authorize the faculty to</a:t>
            </a: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:</a:t>
            </a:r>
          </a:p>
          <a:p>
            <a:pPr marL="274320" lvl="1" indent="0" eaLnBrk="1" fontAlgn="auto" hangingPunct="1">
              <a:spcAft>
                <a:spcPts val="0"/>
              </a:spcAft>
              <a:buNone/>
              <a:defRPr/>
            </a:pPr>
            <a:endParaRPr lang="en-US" sz="28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788670" lvl="1" indent="-514350" eaLnBrk="1" fontAlgn="auto" hangingPunct="1">
              <a:spcAft>
                <a:spcPts val="0"/>
              </a:spcAft>
              <a:buClrTx/>
              <a:buFont typeface="+mj-lt"/>
              <a:buAutoNum type="arabicParenR"/>
              <a:defRPr/>
            </a:pP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Fix </a:t>
            </a: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and amend by vote of the full-time faculty </a:t>
            </a:r>
            <a:r>
              <a:rPr lang="en-US" sz="2800" b="1" dirty="0">
                <a:solidFill>
                  <a:srgbClr val="000000"/>
                </a:solidFill>
                <a:ea typeface="+mn-ea"/>
                <a:cs typeface="+mn-cs"/>
              </a:rPr>
              <a:t>the composition, structure, and procedures</a:t>
            </a: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 of the academic </a:t>
            </a: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senate.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US" sz="2800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788670" lvl="1" indent="-514350" eaLnBrk="1" fontAlgn="auto" hangingPunct="1">
              <a:spcAft>
                <a:spcPts val="0"/>
              </a:spcAft>
              <a:buClrTx/>
              <a:buFont typeface="+mj-lt"/>
              <a:buAutoNum type="arabicParenR"/>
              <a:defRPr/>
            </a:pPr>
            <a:r>
              <a:rPr lang="en-US" sz="2800" dirty="0" smtClean="0">
                <a:solidFill>
                  <a:srgbClr val="000000"/>
                </a:solidFill>
                <a:ea typeface="+mn-ea"/>
                <a:cs typeface="+mn-cs"/>
              </a:rPr>
              <a:t>Provide </a:t>
            </a: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for the selection, in accordance with accepted democratic election procedures, the members of the academic senate.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370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2335</TotalTime>
  <Words>1364</Words>
  <Application>Microsoft Macintosh PowerPoint</Application>
  <PresentationFormat>On-screen Show (4:3)</PresentationFormat>
  <Paragraphs>205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Operating Your Senate:  Governing Documents and Robert’s Rules of Order</vt:lpstr>
      <vt:lpstr>Welcome!</vt:lpstr>
      <vt:lpstr>Topics to be covered today</vt:lpstr>
      <vt:lpstr>Governing Documents</vt:lpstr>
      <vt:lpstr>Constitution</vt:lpstr>
      <vt:lpstr>Constitution</vt:lpstr>
      <vt:lpstr>Bylaws</vt:lpstr>
      <vt:lpstr>Bylaws</vt:lpstr>
      <vt:lpstr> Board/Administration Role in Senate Constitutions and Bylaws</vt:lpstr>
      <vt:lpstr>Keep Governing Documents Current</vt:lpstr>
      <vt:lpstr>Constitutions, Bylaws Compiled </vt:lpstr>
      <vt:lpstr>Brown Act?</vt:lpstr>
      <vt:lpstr>Collegial Consultation Agreement -  When is it “rely primarily” or “mutually agree?”</vt:lpstr>
      <vt:lpstr>Here’s Robert!</vt:lpstr>
      <vt:lpstr>Why Should You Use Robert’s Rules?</vt:lpstr>
      <vt:lpstr>Parliamentary Meetings Revolve Around…</vt:lpstr>
      <vt:lpstr>Hail the Almighty Motion!</vt:lpstr>
      <vt:lpstr>Acting on the Motion –  The Privileged, the Subsidiary and the Incidental</vt:lpstr>
      <vt:lpstr>Acting on the Motion –  The Privileged, the Subsidiary and the Incidental</vt:lpstr>
      <vt:lpstr>The Priority Order of Privileged and Subsidiary Motions</vt:lpstr>
      <vt:lpstr>Majority, Supermajority, Consensus</vt:lpstr>
      <vt:lpstr>Things to Remember</vt:lpstr>
      <vt:lpstr>Committees Are Different Than Senates</vt:lpstr>
      <vt:lpstr>Don’t Let This Happen to Your Senate… Keep it Collegial!</vt:lpstr>
      <vt:lpstr>Resources Available</vt:lpstr>
      <vt:lpstr>Questions?</vt:lpstr>
    </vt:vector>
  </TitlesOfParts>
  <Company>Los Angeles City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Freitas</dc:creator>
  <cp:lastModifiedBy>John Freitas</cp:lastModifiedBy>
  <cp:revision>61</cp:revision>
  <dcterms:created xsi:type="dcterms:W3CDTF">2014-06-04T04:23:55Z</dcterms:created>
  <dcterms:modified xsi:type="dcterms:W3CDTF">2016-06-10T05:55:03Z</dcterms:modified>
</cp:coreProperties>
</file>